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61" r:id="rId5"/>
    <p:sldId id="258" r:id="rId6"/>
    <p:sldId id="266" r:id="rId7"/>
    <p:sldId id="259" r:id="rId8"/>
    <p:sldId id="262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59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30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37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7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57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2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9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89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38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7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29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C6CA-8101-43FC-AD3A-3476BA9AA883}" type="datetimeFigureOut">
              <a:rPr lang="nl-NL" smtClean="0"/>
              <a:t>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1004-B63F-4441-8456-74E29D285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3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4vKU-lZmt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eren.nl/bibliotheek/5-wat-doen-de-nier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13A26F-149D-4E1D-ABC5-E43AA9397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accent1"/>
                </a:solidFill>
              </a:rPr>
              <a:t>Nieren en urinewegen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2955BC-B757-46E4-9AC6-EA409EA3F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Verwijdering van afvalstoffen A&amp;F H7 </a:t>
            </a:r>
          </a:p>
          <a:p>
            <a:pPr algn="l"/>
            <a:r>
              <a:rPr lang="nl-NL" sz="2000"/>
              <a:t>27-9-2020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347431-3C84-4581-86A5-EFC45FD01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" r="1" b="1163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D21AE-88CD-4D13-89A2-CA2A60A3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anchor="b">
            <a:no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Ziekte van de </a:t>
            </a:r>
            <a:r>
              <a:rPr lang="nl-NL" sz="4000" b="1" dirty="0" err="1">
                <a:solidFill>
                  <a:schemeClr val="accent1"/>
                </a:solidFill>
              </a:rPr>
              <a:t>nierfilter</a:t>
            </a:r>
            <a:r>
              <a:rPr lang="nl-NL" sz="4000" b="1" dirty="0">
                <a:solidFill>
                  <a:schemeClr val="accent1"/>
                </a:solidFill>
              </a:rPr>
              <a:t> (</a:t>
            </a:r>
            <a:r>
              <a:rPr lang="nl-NL" sz="4000" b="1" dirty="0" err="1">
                <a:solidFill>
                  <a:schemeClr val="accent1"/>
                </a:solidFill>
              </a:rPr>
              <a:t>glomerulonefritis</a:t>
            </a:r>
            <a:r>
              <a:rPr lang="nl-NL" sz="4000" b="1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3660CC-E38A-436F-9F2B-E137B741C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7" r="19674"/>
          <a:stretch/>
        </p:blipFill>
        <p:spPr>
          <a:xfrm>
            <a:off x="914401" y="847827"/>
            <a:ext cx="4929098" cy="52899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AB47F-3750-4CE3-BA43-9F864F29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28" y="2508105"/>
            <a:ext cx="4709345" cy="363249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l-NL" sz="2000" dirty="0" err="1"/>
              <a:t>Nierfilterontsteking</a:t>
            </a:r>
            <a:r>
              <a:rPr lang="nl-NL" sz="2000" dirty="0"/>
              <a:t>: waardoor schade ontstaat aan de glomeruli. Hierdoor vergroten de kleine gaatjes in de filters waardoor </a:t>
            </a:r>
            <a:r>
              <a:rPr lang="nl-NL" sz="2000" b="1" dirty="0"/>
              <a:t>bloed </a:t>
            </a:r>
            <a:r>
              <a:rPr lang="nl-NL" sz="2000" dirty="0"/>
              <a:t>en </a:t>
            </a:r>
            <a:r>
              <a:rPr lang="nl-NL" sz="2000" b="1" dirty="0"/>
              <a:t>eiwit </a:t>
            </a:r>
            <a:r>
              <a:rPr lang="nl-NL" sz="2000" dirty="0"/>
              <a:t>in de urine terechtkomen.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Voorbeeld: als de gaatjes in het koffiefilter te groot zijn dan loopt de koffie door de gaten van het filter in de koffiepot. Dus als de gaatjes in het </a:t>
            </a:r>
            <a:r>
              <a:rPr lang="nl-NL" sz="2000" dirty="0" err="1"/>
              <a:t>nierfilter</a:t>
            </a:r>
            <a:r>
              <a:rPr lang="nl-NL" sz="2000" dirty="0"/>
              <a:t> (ziekte) te groot zijn, dan kan er bloed en eiwit in de urine terecht komen.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5177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FC88F5-B7F8-4729-B98D-77681B5F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nl-NL" sz="3800" b="1"/>
              <a:t>Urinewegen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77BDD-0C3E-46F5-B6A0-C7717524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73" y="250811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urinewegen bestaan uit de volgende onderdelen: </a:t>
            </a:r>
          </a:p>
          <a:p>
            <a:r>
              <a:rPr lang="nl-NL" dirty="0"/>
              <a:t>urineleiders (ureters) </a:t>
            </a:r>
          </a:p>
          <a:p>
            <a:r>
              <a:rPr lang="nl-NL" dirty="0"/>
              <a:t>urineblaas </a:t>
            </a:r>
          </a:p>
          <a:p>
            <a:r>
              <a:rPr lang="nl-NL" dirty="0"/>
              <a:t>urinebuis of plasbuis (urethra). </a:t>
            </a:r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8A21FA-61DC-40FC-955E-4434A2475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4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4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67A529-DEAF-4444-942C-FB01A5A0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Samenstelling van urine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4D866C-598A-4B28-B295-6F897578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 lnSpcReduction="10000"/>
          </a:bodyPr>
          <a:lstStyle/>
          <a:p>
            <a:r>
              <a:rPr lang="nl-NL" sz="2000" dirty="0"/>
              <a:t>water; ongeveer 95% van de urine </a:t>
            </a:r>
          </a:p>
          <a:p>
            <a:r>
              <a:rPr lang="nl-NL" sz="2000" dirty="0"/>
              <a:t>zouten; onder andere keukenzout (</a:t>
            </a:r>
            <a:r>
              <a:rPr lang="nl-NL" sz="2000" dirty="0" err="1"/>
              <a:t>NaCl</a:t>
            </a:r>
            <a:r>
              <a:rPr lang="nl-NL" sz="2000" dirty="0"/>
              <a:t>) </a:t>
            </a:r>
          </a:p>
          <a:p>
            <a:r>
              <a:rPr lang="nl-NL" sz="2000" dirty="0"/>
              <a:t>ureum; afbraak van overtollige aminozuren </a:t>
            </a:r>
          </a:p>
          <a:p>
            <a:r>
              <a:rPr lang="nl-NL" sz="2000" dirty="0"/>
              <a:t>vitaminen</a:t>
            </a:r>
          </a:p>
          <a:p>
            <a:r>
              <a:rPr lang="nl-NL" sz="2000" dirty="0"/>
              <a:t>galkleurstof; </a:t>
            </a:r>
            <a:r>
              <a:rPr lang="nl-NL" sz="2000" dirty="0" err="1"/>
              <a:t>urobiline</a:t>
            </a:r>
            <a:r>
              <a:rPr lang="nl-NL" sz="2000" dirty="0"/>
              <a:t>  door afbraak van hemoglobine. </a:t>
            </a:r>
          </a:p>
          <a:p>
            <a:r>
              <a:rPr lang="nl-NL" sz="2000" dirty="0"/>
              <a:t>afgestoten epitheelcellen: nierbekken, urinewegen en geslachtsorganen </a:t>
            </a:r>
          </a:p>
          <a:p>
            <a:r>
              <a:rPr lang="nl-NL" sz="2000" dirty="0"/>
              <a:t>medicijnen of afbraakproducten ervan </a:t>
            </a:r>
          </a:p>
          <a:p>
            <a:r>
              <a:rPr lang="nl-NL" sz="2000" dirty="0"/>
              <a:t>onbruikbare stoffen; bijvoorbeeld de rode kleurstof van bietjes. </a:t>
            </a:r>
          </a:p>
          <a:p>
            <a:endParaRPr lang="nl-NL" sz="17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FA579-1940-4DDE-BBA0-FAC0EC1C6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6" r="30870" b="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91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4C9201-2EAF-4B44-9F50-FAFE2F64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02" y="553452"/>
            <a:ext cx="3799370" cy="180808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Nieren en urinewegen</a:t>
            </a:r>
            <a:br>
              <a:rPr lang="nl-NL" sz="3200" b="1" dirty="0">
                <a:solidFill>
                  <a:schemeClr val="accent1"/>
                </a:solidFill>
              </a:rPr>
            </a:br>
            <a:r>
              <a:rPr lang="nl-NL" sz="3200" b="1" dirty="0">
                <a:solidFill>
                  <a:srgbClr val="FF0000"/>
                </a:solidFill>
              </a:rPr>
              <a:t>Bekijk eerst het filmpje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D7CFF-7937-49D4-A90F-B9C2E40C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Snelkoppeling : Filmpje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5DE872-2E59-4BDA-9C5B-5DA42A330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7537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5D87D6-082B-4E3B-8F55-201C6F2D2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19" y="532247"/>
            <a:ext cx="1829289" cy="18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20B3B-8620-49E6-ADA6-30184A38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0062"/>
            <a:ext cx="10544175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Functie nieren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88F71-052C-4F44-96FF-0DE59689B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nieren hebben verschillende belangrijke taken:</a:t>
            </a:r>
          </a:p>
          <a:p>
            <a:r>
              <a:rPr lang="nl-NL" dirty="0"/>
              <a:t>evenwicht houden van het inwendige milieu; </a:t>
            </a:r>
          </a:p>
          <a:p>
            <a:r>
              <a:rPr lang="nl-NL" dirty="0"/>
              <a:t>afvalstoffen verwijderen;</a:t>
            </a:r>
          </a:p>
          <a:p>
            <a:r>
              <a:rPr lang="nl-NL" dirty="0"/>
              <a:t>de bloeddruk helpen goed te houden;</a:t>
            </a:r>
          </a:p>
          <a:p>
            <a:r>
              <a:rPr lang="nl-NL" dirty="0"/>
              <a:t>bijdragen aan sterke botten.</a:t>
            </a:r>
          </a:p>
          <a:p>
            <a:endParaRPr lang="nl-NL" dirty="0"/>
          </a:p>
          <a:p>
            <a:r>
              <a:rPr lang="nl-NL" sz="2000" dirty="0">
                <a:hlinkClick r:id="rId2"/>
              </a:rPr>
              <a:t>https://www.nieren.nl/bibliotheek/5-wat-doen-de-nieren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013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705170-7A8E-44EA-BF49-76129128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Ligging nieren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BAB73-CC28-423F-8014-A535650C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Ligging</a:t>
            </a:r>
          </a:p>
          <a:p>
            <a:pPr marL="0" indent="0">
              <a:buNone/>
            </a:pPr>
            <a:r>
              <a:rPr lang="nl-NL" dirty="0"/>
              <a:t>De nieren liggen in de lendenstreek aan weerszijden van de wervelkolom, achter in de buikholte. </a:t>
            </a:r>
          </a:p>
          <a:p>
            <a:endParaRPr lang="nl-NL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28EF6F-ECC5-4475-8552-85392EB7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235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6B8470-BB3C-4434-A939-CB226BA0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Bouw van de nieren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D4D36-7845-4869-B9E5-4F3CDE6F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Bouw van de nier buiten naar binnen.</a:t>
            </a:r>
          </a:p>
          <a:p>
            <a:r>
              <a:rPr lang="nl-NL" dirty="0"/>
              <a:t>nierschors (buitenkant)</a:t>
            </a:r>
          </a:p>
          <a:p>
            <a:r>
              <a:rPr lang="nl-NL" dirty="0"/>
              <a:t>niermerg (bestaat uit een aantal piramiden)</a:t>
            </a:r>
          </a:p>
          <a:p>
            <a:r>
              <a:rPr lang="nl-NL" dirty="0"/>
              <a:t>nierbekken (holte waarin urine terechtkomt)</a:t>
            </a:r>
          </a:p>
          <a:p>
            <a:endParaRPr lang="nl-NL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40FC5C-A489-4BCB-8C1C-0B4FE991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540" y="1420214"/>
            <a:ext cx="3688400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D2763-0E04-4E6E-BD00-ADA568BF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Hoe houden de nieren uw bloed schoon?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FA13F-6230-4339-BD2E-DDE8F6E9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 nieren zitten een miljoen kleine filters (</a:t>
            </a:r>
            <a:r>
              <a:rPr lang="nl-NL" dirty="0" err="1"/>
              <a:t>nefronen</a:t>
            </a:r>
            <a:r>
              <a:rPr lang="nl-NL" dirty="0"/>
              <a:t>). Deze filters zorgen ervoor dat bloedcellen en eiwitten in het bloed blijven en afvalstoffen worden doorgelaten. Deze afvalstoffen plast u uiteindelijk uit. Als de nieren niet goed meer werken, blijven de afvalstoffen in het bloed. Dan raakt het lichaam vergiftigd.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71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19CD01-BA1B-4825-A340-F7635CD5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nl-NL" sz="4000" b="1" dirty="0">
                <a:solidFill>
                  <a:schemeClr val="accent1"/>
                </a:solidFill>
              </a:rPr>
              <a:t>Iedere nier is opgebouwd uit 1 miljoen </a:t>
            </a:r>
            <a:r>
              <a:rPr lang="nl-NL" sz="4000" b="1" dirty="0" err="1">
                <a:solidFill>
                  <a:schemeClr val="accent1"/>
                </a:solidFill>
              </a:rPr>
              <a:t>nefronen</a:t>
            </a:r>
            <a:endParaRPr lang="nl-NL" sz="4000" b="1" dirty="0">
              <a:solidFill>
                <a:schemeClr val="accent1"/>
              </a:solidFill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72F949-0DED-49DB-B27C-7DB9CBF1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8" y="2314575"/>
            <a:ext cx="5414613" cy="392438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Iedere </a:t>
            </a:r>
            <a:r>
              <a:rPr lang="nl-NL" b="1" dirty="0" err="1"/>
              <a:t>nefron</a:t>
            </a:r>
            <a:r>
              <a:rPr lang="nl-NL" b="1" dirty="0"/>
              <a:t> bestaat uit vijf onderdelen:</a:t>
            </a:r>
          </a:p>
          <a:p>
            <a:pPr marL="0" indent="0">
              <a:buNone/>
            </a:pPr>
            <a:r>
              <a:rPr lang="nl-NL" sz="2600" dirty="0"/>
              <a:t>1.nierkapseltje (</a:t>
            </a:r>
            <a:r>
              <a:rPr lang="nl-NL" sz="2600" i="1" dirty="0"/>
              <a:t>kapsel van </a:t>
            </a:r>
            <a:r>
              <a:rPr lang="nl-NL" sz="2600" i="1" dirty="0" err="1"/>
              <a:t>Bowman</a:t>
            </a:r>
            <a:r>
              <a:rPr lang="nl-NL" sz="2600" dirty="0"/>
              <a:t>) daar zitten kluwen van haarvaten (</a:t>
            </a:r>
            <a:r>
              <a:rPr lang="nl-NL" sz="2600" i="1" dirty="0"/>
              <a:t>bloedvaten</a:t>
            </a:r>
            <a:r>
              <a:rPr lang="nl-NL" sz="2600" dirty="0"/>
              <a:t>) in; </a:t>
            </a:r>
            <a:r>
              <a:rPr lang="nl-NL" sz="2600" dirty="0" err="1"/>
              <a:t>glomerulus</a:t>
            </a:r>
            <a:endParaRPr lang="nl-NL" sz="2600" dirty="0"/>
          </a:p>
          <a:p>
            <a:pPr marL="0" lvl="0" indent="0">
              <a:buNone/>
            </a:pPr>
            <a:r>
              <a:rPr lang="nl-NL" sz="2600" dirty="0"/>
              <a:t>2. eerste gekronkelde buisje, gelegen in de schors </a:t>
            </a:r>
          </a:p>
          <a:p>
            <a:pPr marL="0" lvl="0" indent="0">
              <a:buNone/>
            </a:pPr>
            <a:r>
              <a:rPr lang="nl-NL" sz="2600" dirty="0"/>
              <a:t>3. lis van </a:t>
            </a:r>
            <a:r>
              <a:rPr lang="nl-NL" sz="2600" dirty="0" err="1"/>
              <a:t>Henle</a:t>
            </a:r>
            <a:r>
              <a:rPr lang="nl-NL" sz="2600" dirty="0"/>
              <a:t>; </a:t>
            </a:r>
          </a:p>
          <a:p>
            <a:pPr marL="0" lvl="0" indent="0">
              <a:buNone/>
            </a:pPr>
            <a:r>
              <a:rPr lang="nl-NL" sz="2600" dirty="0"/>
              <a:t>4.tweede gekronkelde buisje, gelegen in de schors </a:t>
            </a:r>
          </a:p>
          <a:p>
            <a:pPr marL="0" lvl="0" indent="0">
              <a:buNone/>
            </a:pPr>
            <a:r>
              <a:rPr lang="nl-NL" sz="2600" dirty="0"/>
              <a:t>5. verzamelbuis, gelegen in het merggebied.</a:t>
            </a:r>
          </a:p>
          <a:p>
            <a:pPr marL="0" lvl="0" indent="0">
              <a:buNone/>
            </a:pPr>
            <a:endParaRPr lang="nl-NL" sz="1200" dirty="0"/>
          </a:p>
          <a:p>
            <a:pPr marL="0" lvl="0" indent="0">
              <a:buNone/>
            </a:pPr>
            <a:r>
              <a:rPr lang="nl-NL" sz="1200" dirty="0"/>
              <a:t>Bron:  A&amp;F basiswerk AG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683BBA-2EFC-4C8D-B793-B3DF7BE54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875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9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3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8D30F-88F8-414E-A3FD-0A5F1327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Werking nieren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75C079-DC4B-41A7-A7C1-00D562E0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In iedere </a:t>
            </a:r>
            <a:r>
              <a:rPr lang="nl-NL" b="1" dirty="0" err="1"/>
              <a:t>nefron</a:t>
            </a:r>
            <a:r>
              <a:rPr lang="nl-NL" b="1" dirty="0"/>
              <a:t> (1 miljoen), dus ook in iedere nier, vinden de twee volgende processen plaats: 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filtratie</a:t>
            </a:r>
            <a:r>
              <a:rPr lang="nl-NL" dirty="0"/>
              <a:t> van bloed, waardoor voorurine ontstaat 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terugresorptie</a:t>
            </a:r>
            <a:r>
              <a:rPr lang="nl-NL" dirty="0"/>
              <a:t> van (bruikbare) stoffen vanuit de voorurine terug naar het bloed, zodat uiteindelijk urine (afvalstoffen) overblijft.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534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19B92-1691-46C0-AD90-85F3A74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Filtratie &amp; terugresorptie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932A5-130D-42F0-9E0A-DE6C12AB3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Filtratie: </a:t>
            </a:r>
            <a:r>
              <a:rPr lang="nl-NL" dirty="0"/>
              <a:t>Door dit filter kan in principe alles passeren met uitzondering van de bloedcellen en de plasma-eiwitten. Deze zijn te groot en blijven dus in het bloed achter.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Terugresorptie</a:t>
            </a:r>
            <a:r>
              <a:rPr lang="nl-NL" dirty="0"/>
              <a:t> vindt plaats in de nieren. In het Kapsel van </a:t>
            </a:r>
            <a:r>
              <a:rPr lang="nl-NL" dirty="0" err="1"/>
              <a:t>Bowman</a:t>
            </a:r>
            <a:r>
              <a:rPr lang="nl-NL" dirty="0"/>
              <a:t> wordt de voorurine geproduceerd. In deze voorurine zitten echter nog vele belangrijke stoffen zoals mineralen, water en voedingsstoffen. Het opnieuw opnemen van  deze stoffen in het bloed wordt terugresorptie genoemd. </a:t>
            </a:r>
          </a:p>
        </p:txBody>
      </p:sp>
    </p:spTree>
    <p:extLst>
      <p:ext uri="{BB962C8B-B14F-4D97-AF65-F5344CB8AC3E}">
        <p14:creationId xmlns:p14="http://schemas.microsoft.com/office/powerpoint/2010/main" val="26543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545</Words>
  <Application>Microsoft Office PowerPoint</Application>
  <PresentationFormat>Breedbeeld</PresentationFormat>
  <Paragraphs>61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Nieren en urinewegen</vt:lpstr>
      <vt:lpstr>Nieren en urinewegen Bekijk eerst het filmpje</vt:lpstr>
      <vt:lpstr>Functie nieren</vt:lpstr>
      <vt:lpstr>Ligging nieren</vt:lpstr>
      <vt:lpstr>Bouw van de nieren</vt:lpstr>
      <vt:lpstr>Hoe houden de nieren uw bloed schoon?</vt:lpstr>
      <vt:lpstr>Iedere nier is opgebouwd uit 1 miljoen nefronen</vt:lpstr>
      <vt:lpstr>Werking nieren</vt:lpstr>
      <vt:lpstr>Filtratie &amp; terugresorptie</vt:lpstr>
      <vt:lpstr>Ziekte van de nierfilter (glomerulonefritis)</vt:lpstr>
      <vt:lpstr>Urinewegen</vt:lpstr>
      <vt:lpstr>Samenstelling van urine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Nieren en urinewegen</dc:title>
  <dc:creator>Bouke Cuperus</dc:creator>
  <cp:lastModifiedBy>Bouke Cuperus</cp:lastModifiedBy>
  <cp:revision>13</cp:revision>
  <dcterms:created xsi:type="dcterms:W3CDTF">2020-10-01T08:33:56Z</dcterms:created>
  <dcterms:modified xsi:type="dcterms:W3CDTF">2020-10-01T09:04:35Z</dcterms:modified>
</cp:coreProperties>
</file>